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3-1.png>
</file>

<file path=ppt/media/image-3-2.png>
</file>

<file path=ppt/media/image-4-1.png>
</file>

<file path=ppt/media/image-4-2.png>
</file>

<file path=ppt/media/image-4-3.png>
</file>

<file path=ppt/media/image-4-4.png>
</file>

<file path=ppt/media/image-4-5.png>
</file>

<file path=ppt/media/image-5-1.png>
</file>

<file path=ppt/media/image-5-2.png>
</file>

<file path=ppt/media/image-5-3.png>
</file>

<file path=ppt/media/image-6-1.png>
</file>

<file path=ppt/media/image-6-2.png>
</file>

<file path=ppt/media/image-6-3.png>
</file>

<file path=ppt/media/image-7-1.png>
</file>

<file path=ppt/media/image-7-2.png>
</file>

<file path=ppt/media/image-7-3.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7" Type="http://schemas.openxmlformats.org/officeDocument/2006/relationships/slideLayout" Target="../slideLayouts/slideLayout1.xml"/><Relationship Id="rId8"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084784"/>
            <a:ext cx="7477601" cy="1666399"/>
          </a:xfrm>
          <a:prstGeom prst="rect">
            <a:avLst/>
          </a:prstGeom>
          <a:noFill/>
          <a:ln/>
        </p:spPr>
        <p:txBody>
          <a:bodyPr wrap="square" rtlCol="0" anchor="t"/>
          <a:lstStyle/>
          <a:p>
            <a:pPr indent="0" marL="0">
              <a:lnSpc>
                <a:spcPts val="6561"/>
              </a:lnSpc>
              <a:buNone/>
            </a:pPr>
            <a:r>
              <a:rPr lang="en-US" sz="5249" dirty="0">
                <a:solidFill>
                  <a:srgbClr val="C6BFEE"/>
                </a:solidFill>
                <a:latin typeface="Prompt" pitchFamily="34" charset="0"/>
                <a:ea typeface="Prompt" pitchFamily="34" charset="-122"/>
                <a:cs typeface="Prompt" pitchFamily="34" charset="-120"/>
              </a:rPr>
              <a:t>Binomial Distributions and its Applications</a:t>
            </a:r>
            <a:endParaRPr lang="en-US" sz="5249" dirty="0"/>
          </a:p>
        </p:txBody>
      </p:sp>
      <p:sp>
        <p:nvSpPr>
          <p:cNvPr id="6" name="Text 2"/>
          <p:cNvSpPr/>
          <p:nvPr/>
        </p:nvSpPr>
        <p:spPr>
          <a:xfrm>
            <a:off x="833199" y="4084439"/>
            <a:ext cx="7477601"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In probability theory and statistics, binomial distribution is a discrete probability distribution of the number of successes in a sequence of n independent experiments. It has various real-life applications and implications in the field of research and decision making.</a:t>
            </a:r>
            <a:endParaRPr lang="en-US" sz="1750" dirty="0"/>
          </a:p>
        </p:txBody>
      </p:sp>
      <p:sp>
        <p:nvSpPr>
          <p:cNvPr id="7" name="Shape 3"/>
          <p:cNvSpPr/>
          <p:nvPr/>
        </p:nvSpPr>
        <p:spPr>
          <a:xfrm>
            <a:off x="833199" y="5772626"/>
            <a:ext cx="355402" cy="355402"/>
          </a:xfrm>
          <a:prstGeom prst="roundRect">
            <a:avLst>
              <a:gd name="adj" fmla="val 25726039"/>
            </a:avLst>
          </a:prstGeom>
          <a:solidFill>
            <a:srgbClr val="D3C7F0"/>
          </a:solidFill>
          <a:ln w="7620">
            <a:solidFill>
              <a:srgbClr val="FFFFFF"/>
            </a:solidFill>
            <a:prstDash val="solid"/>
          </a:ln>
        </p:spPr>
      </p:sp>
      <p:sp>
        <p:nvSpPr>
          <p:cNvPr id="8" name="Text 4"/>
          <p:cNvSpPr/>
          <p:nvPr/>
        </p:nvSpPr>
        <p:spPr>
          <a:xfrm>
            <a:off x="972741" y="5767507"/>
            <a:ext cx="76200" cy="365760"/>
          </a:xfrm>
          <a:prstGeom prst="rect">
            <a:avLst/>
          </a:prstGeom>
          <a:noFill/>
          <a:ln/>
        </p:spPr>
        <p:txBody>
          <a:bodyPr wrap="none" rtlCol="0" anchor="t"/>
          <a:lstStyle/>
          <a:p>
            <a:pPr algn="ctr" indent="0" marL="0">
              <a:lnSpc>
                <a:spcPts val="2880"/>
              </a:lnSpc>
              <a:buNone/>
            </a:pPr>
            <a:r>
              <a:rPr lang="en-US" sz="1152" dirty="0">
                <a:solidFill>
                  <a:srgbClr val="3C3838"/>
                </a:solidFill>
                <a:latin typeface="Mukta" pitchFamily="34" charset="0"/>
                <a:ea typeface="Mukta" pitchFamily="34" charset="-122"/>
                <a:cs typeface="Mukta" pitchFamily="34" charset="-120"/>
              </a:rPr>
              <a:t>T</a:t>
            </a:r>
            <a:endParaRPr lang="en-US" sz="1152" dirty="0"/>
          </a:p>
        </p:txBody>
      </p:sp>
      <p:sp>
        <p:nvSpPr>
          <p:cNvPr id="9" name="Text 5"/>
          <p:cNvSpPr/>
          <p:nvPr/>
        </p:nvSpPr>
        <p:spPr>
          <a:xfrm>
            <a:off x="1299686" y="5755958"/>
            <a:ext cx="2537460" cy="388858"/>
          </a:xfrm>
          <a:prstGeom prst="rect">
            <a:avLst/>
          </a:prstGeom>
          <a:noFill/>
          <a:ln/>
        </p:spPr>
        <p:txBody>
          <a:bodyPr wrap="none" rtlCol="0" anchor="t"/>
          <a:lstStyle/>
          <a:p>
            <a:pPr algn="l" indent="0" marL="0">
              <a:lnSpc>
                <a:spcPts val="3062"/>
              </a:lnSpc>
              <a:buNone/>
            </a:pPr>
            <a:r>
              <a:rPr lang="en-US" sz="2187" b="1" dirty="0">
                <a:solidFill>
                  <a:srgbClr val="DAD8E9"/>
                </a:solidFill>
                <a:latin typeface="Mukta" pitchFamily="34" charset="0"/>
                <a:ea typeface="Mukta" pitchFamily="34" charset="-122"/>
                <a:cs typeface="Mukta" pitchFamily="34" charset="-120"/>
              </a:rPr>
              <a:t>by Tanishq  Sriramoju</a:t>
            </a:r>
            <a:endParaRPr lang="en-US" sz="2187"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720697"/>
            <a:ext cx="7477601"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Definition of Binomial Distributions</a:t>
            </a:r>
            <a:endParaRPr lang="en-US" sz="4374" dirty="0"/>
          </a:p>
        </p:txBody>
      </p:sp>
      <p:sp>
        <p:nvSpPr>
          <p:cNvPr id="6" name="Text 2"/>
          <p:cNvSpPr/>
          <p:nvPr/>
        </p:nvSpPr>
        <p:spPr>
          <a:xfrm>
            <a:off x="833199" y="4442698"/>
            <a:ext cx="7477601"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binomial distribution is defined as a probability distribution that represents the number of successes in a fixed number of independent Bernoulli trials, each with the same probability of success.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1290638"/>
            <a:ext cx="9381649"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Properties of Binomial Distributions</a:t>
            </a:r>
            <a:endParaRPr lang="en-US" sz="4374" dirty="0"/>
          </a:p>
        </p:txBody>
      </p:sp>
      <p:sp>
        <p:nvSpPr>
          <p:cNvPr id="5" name="Shape 2"/>
          <p:cNvSpPr/>
          <p:nvPr/>
        </p:nvSpPr>
        <p:spPr>
          <a:xfrm>
            <a:off x="2624376" y="3297317"/>
            <a:ext cx="499943" cy="499943"/>
          </a:xfrm>
          <a:prstGeom prst="roundRect">
            <a:avLst>
              <a:gd name="adj" fmla="val 20000"/>
            </a:avLst>
          </a:prstGeom>
          <a:solidFill>
            <a:srgbClr val="542C49"/>
          </a:solidFill>
          <a:ln w="13811">
            <a:solidFill>
              <a:srgbClr val="643557"/>
            </a:solidFill>
            <a:prstDash val="solid"/>
          </a:ln>
        </p:spPr>
      </p:sp>
      <p:sp>
        <p:nvSpPr>
          <p:cNvPr id="6" name="Text 3"/>
          <p:cNvSpPr/>
          <p:nvPr/>
        </p:nvSpPr>
        <p:spPr>
          <a:xfrm>
            <a:off x="2813328" y="3338989"/>
            <a:ext cx="1219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7" name="Text 4"/>
          <p:cNvSpPr/>
          <p:nvPr/>
        </p:nvSpPr>
        <p:spPr>
          <a:xfrm>
            <a:off x="3346490" y="3373636"/>
            <a:ext cx="2221944"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Two Outcomes</a:t>
            </a:r>
            <a:endParaRPr lang="en-US" sz="2187" dirty="0"/>
          </a:p>
        </p:txBody>
      </p:sp>
      <p:sp>
        <p:nvSpPr>
          <p:cNvPr id="8" name="Text 5"/>
          <p:cNvSpPr/>
          <p:nvPr/>
        </p:nvSpPr>
        <p:spPr>
          <a:xfrm>
            <a:off x="3346490" y="3854053"/>
            <a:ext cx="385762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Binomial distributions have only two possible outcomes - success or failure - for each trial.</a:t>
            </a:r>
            <a:endParaRPr lang="en-US" sz="1750" dirty="0"/>
          </a:p>
        </p:txBody>
      </p:sp>
      <p:sp>
        <p:nvSpPr>
          <p:cNvPr id="9" name="Shape 6"/>
          <p:cNvSpPr/>
          <p:nvPr/>
        </p:nvSpPr>
        <p:spPr>
          <a:xfrm>
            <a:off x="7426285" y="3297317"/>
            <a:ext cx="499943" cy="499943"/>
          </a:xfrm>
          <a:prstGeom prst="roundRect">
            <a:avLst>
              <a:gd name="adj" fmla="val 20000"/>
            </a:avLst>
          </a:prstGeom>
          <a:solidFill>
            <a:srgbClr val="542C49"/>
          </a:solidFill>
          <a:ln w="13811">
            <a:solidFill>
              <a:srgbClr val="643557"/>
            </a:solidFill>
            <a:prstDash val="solid"/>
          </a:ln>
        </p:spPr>
      </p:sp>
      <p:sp>
        <p:nvSpPr>
          <p:cNvPr id="10" name="Text 7"/>
          <p:cNvSpPr/>
          <p:nvPr/>
        </p:nvSpPr>
        <p:spPr>
          <a:xfrm>
            <a:off x="7577138" y="3338989"/>
            <a:ext cx="1981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1" name="Text 8"/>
          <p:cNvSpPr/>
          <p:nvPr/>
        </p:nvSpPr>
        <p:spPr>
          <a:xfrm>
            <a:off x="8148399" y="3373636"/>
            <a:ext cx="306324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Fixed Number of Trials</a:t>
            </a:r>
            <a:endParaRPr lang="en-US" sz="2187" dirty="0"/>
          </a:p>
        </p:txBody>
      </p:sp>
      <p:sp>
        <p:nvSpPr>
          <p:cNvPr id="12" name="Text 9"/>
          <p:cNvSpPr/>
          <p:nvPr/>
        </p:nvSpPr>
        <p:spPr>
          <a:xfrm>
            <a:off x="8148399" y="3854053"/>
            <a:ext cx="385762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number of trials, denoted by 'n', is fixed and predetermined in binomial distributions.</a:t>
            </a:r>
            <a:endParaRPr lang="en-US" sz="1750" dirty="0"/>
          </a:p>
        </p:txBody>
      </p:sp>
      <p:sp>
        <p:nvSpPr>
          <p:cNvPr id="13" name="Shape 10"/>
          <p:cNvSpPr/>
          <p:nvPr/>
        </p:nvSpPr>
        <p:spPr>
          <a:xfrm>
            <a:off x="2624376" y="5316022"/>
            <a:ext cx="499943" cy="499943"/>
          </a:xfrm>
          <a:prstGeom prst="roundRect">
            <a:avLst>
              <a:gd name="adj" fmla="val 20000"/>
            </a:avLst>
          </a:prstGeom>
          <a:solidFill>
            <a:srgbClr val="542C49"/>
          </a:solidFill>
          <a:ln w="13811">
            <a:solidFill>
              <a:srgbClr val="643557"/>
            </a:solidFill>
            <a:prstDash val="solid"/>
          </a:ln>
        </p:spPr>
      </p:sp>
      <p:sp>
        <p:nvSpPr>
          <p:cNvPr id="14" name="Text 11"/>
          <p:cNvSpPr/>
          <p:nvPr/>
        </p:nvSpPr>
        <p:spPr>
          <a:xfrm>
            <a:off x="2779038" y="5357693"/>
            <a:ext cx="19050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15" name="Text 12"/>
          <p:cNvSpPr/>
          <p:nvPr/>
        </p:nvSpPr>
        <p:spPr>
          <a:xfrm>
            <a:off x="3346490" y="5392341"/>
            <a:ext cx="252222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Independent Trials</a:t>
            </a:r>
            <a:endParaRPr lang="en-US" sz="2187" dirty="0"/>
          </a:p>
        </p:txBody>
      </p:sp>
      <p:sp>
        <p:nvSpPr>
          <p:cNvPr id="16" name="Text 13"/>
          <p:cNvSpPr/>
          <p:nvPr/>
        </p:nvSpPr>
        <p:spPr>
          <a:xfrm>
            <a:off x="3346490" y="5872758"/>
            <a:ext cx="385762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Each trial is assumed to be independent, meaning that the outcome of one trial does not influence the outcome of another.</a:t>
            </a:r>
            <a:endParaRPr lang="en-US" sz="1750" dirty="0"/>
          </a:p>
        </p:txBody>
      </p:sp>
      <p:sp>
        <p:nvSpPr>
          <p:cNvPr id="17" name="Shape 14"/>
          <p:cNvSpPr/>
          <p:nvPr/>
        </p:nvSpPr>
        <p:spPr>
          <a:xfrm>
            <a:off x="7426285" y="5316022"/>
            <a:ext cx="499943" cy="499943"/>
          </a:xfrm>
          <a:prstGeom prst="roundRect">
            <a:avLst>
              <a:gd name="adj" fmla="val 20000"/>
            </a:avLst>
          </a:prstGeom>
          <a:solidFill>
            <a:srgbClr val="542C49"/>
          </a:solidFill>
          <a:ln w="13811">
            <a:solidFill>
              <a:srgbClr val="643557"/>
            </a:solidFill>
            <a:prstDash val="solid"/>
          </a:ln>
        </p:spPr>
      </p:sp>
      <p:sp>
        <p:nvSpPr>
          <p:cNvPr id="18" name="Text 15"/>
          <p:cNvSpPr/>
          <p:nvPr/>
        </p:nvSpPr>
        <p:spPr>
          <a:xfrm>
            <a:off x="7573327" y="5357693"/>
            <a:ext cx="20574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4</a:t>
            </a:r>
            <a:endParaRPr lang="en-US" sz="2624" dirty="0"/>
          </a:p>
        </p:txBody>
      </p:sp>
      <p:sp>
        <p:nvSpPr>
          <p:cNvPr id="19" name="Text 16"/>
          <p:cNvSpPr/>
          <p:nvPr/>
        </p:nvSpPr>
        <p:spPr>
          <a:xfrm>
            <a:off x="8148399" y="5392341"/>
            <a:ext cx="274320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Constant Probability</a:t>
            </a:r>
            <a:endParaRPr lang="en-US" sz="2187" dirty="0"/>
          </a:p>
        </p:txBody>
      </p:sp>
      <p:sp>
        <p:nvSpPr>
          <p:cNvPr id="20" name="Text 17"/>
          <p:cNvSpPr/>
          <p:nvPr/>
        </p:nvSpPr>
        <p:spPr>
          <a:xfrm>
            <a:off x="8148399" y="5872758"/>
            <a:ext cx="3857625"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probability of success, denoted by 'p', remains constant for all trials.</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1032986"/>
            <a:ext cx="9381649"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Examples of Applications in Real Life</a:t>
            </a:r>
            <a:endParaRPr lang="en-US" sz="4374" dirty="0"/>
          </a:p>
        </p:txBody>
      </p:sp>
      <p:pic>
        <p:nvPicPr>
          <p:cNvPr id="5" name="Image 1" descr="preencoded.png">    </p:cNvPr>
          <p:cNvPicPr>
            <a:picLocks noChangeAspect="1"/>
          </p:cNvPicPr>
          <p:nvPr/>
        </p:nvPicPr>
        <p:blipFill>
          <a:blip r:embed="rId2"/>
          <a:stretch>
            <a:fillRect/>
          </a:stretch>
        </p:blipFill>
        <p:spPr>
          <a:xfrm>
            <a:off x="2624376" y="2866073"/>
            <a:ext cx="2905006" cy="1795343"/>
          </a:xfrm>
          <a:prstGeom prst="rect">
            <a:avLst/>
          </a:prstGeom>
        </p:spPr>
      </p:pic>
      <p:sp>
        <p:nvSpPr>
          <p:cNvPr id="6" name="Text 2"/>
          <p:cNvSpPr/>
          <p:nvPr/>
        </p:nvSpPr>
        <p:spPr>
          <a:xfrm>
            <a:off x="2624376" y="4939070"/>
            <a:ext cx="2221944" cy="347186"/>
          </a:xfrm>
          <a:prstGeom prst="rect">
            <a:avLst/>
          </a:prstGeom>
          <a:noFill/>
          <a:ln/>
        </p:spPr>
        <p:txBody>
          <a:bodyPr wrap="non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Coin Flips</a:t>
            </a:r>
            <a:endParaRPr lang="en-US" sz="2187" dirty="0"/>
          </a:p>
        </p:txBody>
      </p:sp>
      <p:sp>
        <p:nvSpPr>
          <p:cNvPr id="7" name="Text 3"/>
          <p:cNvSpPr/>
          <p:nvPr/>
        </p:nvSpPr>
        <p:spPr>
          <a:xfrm>
            <a:off x="2624376" y="5419487"/>
            <a:ext cx="2905006" cy="1421606"/>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The probability of getting heads or tails in multiple coin flips can be modeled using binomial distributions.</a:t>
            </a:r>
            <a:endParaRPr lang="en-US" sz="1750" dirty="0"/>
          </a:p>
        </p:txBody>
      </p:sp>
      <p:pic>
        <p:nvPicPr>
          <p:cNvPr id="8" name="Image 2" descr="preencoded.png">    </p:cNvPr>
          <p:cNvPicPr>
            <a:picLocks noChangeAspect="1"/>
          </p:cNvPicPr>
          <p:nvPr/>
        </p:nvPicPr>
        <p:blipFill>
          <a:blip r:embed="rId3"/>
          <a:stretch>
            <a:fillRect/>
          </a:stretch>
        </p:blipFill>
        <p:spPr>
          <a:xfrm>
            <a:off x="5862638" y="2866073"/>
            <a:ext cx="2905006" cy="1795343"/>
          </a:xfrm>
          <a:prstGeom prst="rect">
            <a:avLst/>
          </a:prstGeom>
        </p:spPr>
      </p:pic>
      <p:sp>
        <p:nvSpPr>
          <p:cNvPr id="9" name="Text 4"/>
          <p:cNvSpPr/>
          <p:nvPr/>
        </p:nvSpPr>
        <p:spPr>
          <a:xfrm>
            <a:off x="5862638" y="4939070"/>
            <a:ext cx="2221944" cy="347186"/>
          </a:xfrm>
          <a:prstGeom prst="rect">
            <a:avLst/>
          </a:prstGeom>
          <a:noFill/>
          <a:ln/>
        </p:spPr>
        <p:txBody>
          <a:bodyPr wrap="non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Election Voting</a:t>
            </a:r>
            <a:endParaRPr lang="en-US" sz="2187" dirty="0"/>
          </a:p>
        </p:txBody>
      </p:sp>
      <p:sp>
        <p:nvSpPr>
          <p:cNvPr id="10" name="Text 5"/>
          <p:cNvSpPr/>
          <p:nvPr/>
        </p:nvSpPr>
        <p:spPr>
          <a:xfrm>
            <a:off x="5862638" y="5419487"/>
            <a:ext cx="2905006" cy="1777008"/>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Estimating the probability of a certain candidate winning based on voter preferences can be analyzed using binomial distributions.</a:t>
            </a:r>
            <a:endParaRPr lang="en-US" sz="1750" dirty="0"/>
          </a:p>
        </p:txBody>
      </p:sp>
      <p:pic>
        <p:nvPicPr>
          <p:cNvPr id="11" name="Image 3" descr="preencoded.png">    </p:cNvPr>
          <p:cNvPicPr>
            <a:picLocks noChangeAspect="1"/>
          </p:cNvPicPr>
          <p:nvPr/>
        </p:nvPicPr>
        <p:blipFill>
          <a:blip r:embed="rId4"/>
          <a:stretch>
            <a:fillRect/>
          </a:stretch>
        </p:blipFill>
        <p:spPr>
          <a:xfrm>
            <a:off x="9100899" y="2866073"/>
            <a:ext cx="2905125" cy="1795463"/>
          </a:xfrm>
          <a:prstGeom prst="rect">
            <a:avLst/>
          </a:prstGeom>
        </p:spPr>
      </p:pic>
      <p:sp>
        <p:nvSpPr>
          <p:cNvPr id="12" name="Text 6"/>
          <p:cNvSpPr/>
          <p:nvPr/>
        </p:nvSpPr>
        <p:spPr>
          <a:xfrm>
            <a:off x="9100899" y="4939189"/>
            <a:ext cx="2221944" cy="347186"/>
          </a:xfrm>
          <a:prstGeom prst="rect">
            <a:avLst/>
          </a:prstGeom>
          <a:noFill/>
          <a:ln/>
        </p:spPr>
        <p:txBody>
          <a:bodyPr wrap="non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Quality Control</a:t>
            </a:r>
            <a:endParaRPr lang="en-US" sz="2187" dirty="0"/>
          </a:p>
        </p:txBody>
      </p:sp>
      <p:sp>
        <p:nvSpPr>
          <p:cNvPr id="13" name="Text 7"/>
          <p:cNvSpPr/>
          <p:nvPr/>
        </p:nvSpPr>
        <p:spPr>
          <a:xfrm>
            <a:off x="9100899" y="5419606"/>
            <a:ext cx="2905125" cy="1777008"/>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Assessing the number of defective items in a sample during quality control can be analyzed using binomial distributions.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1301829"/>
            <a:ext cx="9306401"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Uses of Binomial Distributions in Statistics</a:t>
            </a:r>
            <a:endParaRPr lang="en-US" sz="4374" dirty="0"/>
          </a:p>
        </p:txBody>
      </p:sp>
      <p:sp>
        <p:nvSpPr>
          <p:cNvPr id="6" name="Shape 2"/>
          <p:cNvSpPr/>
          <p:nvPr/>
        </p:nvSpPr>
        <p:spPr>
          <a:xfrm>
            <a:off x="4490799" y="3023830"/>
            <a:ext cx="4542115" cy="2018586"/>
          </a:xfrm>
          <a:prstGeom prst="roundRect">
            <a:avLst>
              <a:gd name="adj" fmla="val 4953"/>
            </a:avLst>
          </a:prstGeom>
          <a:solidFill>
            <a:srgbClr val="542C49"/>
          </a:solidFill>
          <a:ln w="13811">
            <a:solidFill>
              <a:srgbClr val="643557"/>
            </a:solidFill>
            <a:prstDash val="solid"/>
          </a:ln>
        </p:spPr>
      </p:sp>
      <p:sp>
        <p:nvSpPr>
          <p:cNvPr id="7" name="Text 3"/>
          <p:cNvSpPr/>
          <p:nvPr/>
        </p:nvSpPr>
        <p:spPr>
          <a:xfrm>
            <a:off x="4726781" y="3259812"/>
            <a:ext cx="254508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Hypothesis Testing</a:t>
            </a:r>
            <a:endParaRPr lang="en-US" sz="2187" dirty="0"/>
          </a:p>
        </p:txBody>
      </p:sp>
      <p:sp>
        <p:nvSpPr>
          <p:cNvPr id="8" name="Text 4"/>
          <p:cNvSpPr/>
          <p:nvPr/>
        </p:nvSpPr>
        <p:spPr>
          <a:xfrm>
            <a:off x="4726781" y="3740229"/>
            <a:ext cx="4070152"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Binomial distributions are utilized in hypothesis testing to determine if observed data supports or rejects a null hypothesis.</a:t>
            </a:r>
            <a:endParaRPr lang="en-US" sz="1750" dirty="0"/>
          </a:p>
        </p:txBody>
      </p:sp>
      <p:sp>
        <p:nvSpPr>
          <p:cNvPr id="9" name="Shape 5"/>
          <p:cNvSpPr/>
          <p:nvPr/>
        </p:nvSpPr>
        <p:spPr>
          <a:xfrm>
            <a:off x="9255085" y="3023830"/>
            <a:ext cx="4542115" cy="2018586"/>
          </a:xfrm>
          <a:prstGeom prst="roundRect">
            <a:avLst>
              <a:gd name="adj" fmla="val 4953"/>
            </a:avLst>
          </a:prstGeom>
          <a:solidFill>
            <a:srgbClr val="542C49"/>
          </a:solidFill>
          <a:ln w="13811">
            <a:solidFill>
              <a:srgbClr val="643557"/>
            </a:solidFill>
            <a:prstDash val="solid"/>
          </a:ln>
        </p:spPr>
      </p:sp>
      <p:sp>
        <p:nvSpPr>
          <p:cNvPr id="10" name="Text 6"/>
          <p:cNvSpPr/>
          <p:nvPr/>
        </p:nvSpPr>
        <p:spPr>
          <a:xfrm>
            <a:off x="9491067" y="3259812"/>
            <a:ext cx="278892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Confidence Intervals</a:t>
            </a:r>
            <a:endParaRPr lang="en-US" sz="2187" dirty="0"/>
          </a:p>
        </p:txBody>
      </p:sp>
      <p:sp>
        <p:nvSpPr>
          <p:cNvPr id="11" name="Text 7"/>
          <p:cNvSpPr/>
          <p:nvPr/>
        </p:nvSpPr>
        <p:spPr>
          <a:xfrm>
            <a:off x="9491067" y="3740229"/>
            <a:ext cx="4070152"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Calculating confidence intervals can involve using binomial distributions to estimate the probability of an event occurring.</a:t>
            </a:r>
            <a:endParaRPr lang="en-US" sz="1750" dirty="0"/>
          </a:p>
        </p:txBody>
      </p:sp>
      <p:sp>
        <p:nvSpPr>
          <p:cNvPr id="12" name="Shape 8"/>
          <p:cNvSpPr/>
          <p:nvPr/>
        </p:nvSpPr>
        <p:spPr>
          <a:xfrm>
            <a:off x="4490799" y="5264587"/>
            <a:ext cx="9306401" cy="1663184"/>
          </a:xfrm>
          <a:prstGeom prst="roundRect">
            <a:avLst>
              <a:gd name="adj" fmla="val 6012"/>
            </a:avLst>
          </a:prstGeom>
          <a:solidFill>
            <a:srgbClr val="542C49"/>
          </a:solidFill>
          <a:ln w="13811">
            <a:solidFill>
              <a:srgbClr val="643557"/>
            </a:solidFill>
            <a:prstDash val="solid"/>
          </a:ln>
        </p:spPr>
      </p:sp>
      <p:sp>
        <p:nvSpPr>
          <p:cNvPr id="13" name="Text 9"/>
          <p:cNvSpPr/>
          <p:nvPr/>
        </p:nvSpPr>
        <p:spPr>
          <a:xfrm>
            <a:off x="4726781" y="5500568"/>
            <a:ext cx="284988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Sampling Techniques</a:t>
            </a:r>
            <a:endParaRPr lang="en-US" sz="2187" dirty="0"/>
          </a:p>
        </p:txBody>
      </p:sp>
      <p:sp>
        <p:nvSpPr>
          <p:cNvPr id="14" name="Text 10"/>
          <p:cNvSpPr/>
          <p:nvPr/>
        </p:nvSpPr>
        <p:spPr>
          <a:xfrm>
            <a:off x="4726781" y="5980986"/>
            <a:ext cx="8834438"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Sampling techniques often utilize binomial distributions to estimate population parameters and infer conclusions.</a:t>
            </a:r>
            <a:endParaRPr lang="en-US" sz="1750" dirty="0"/>
          </a:p>
        </p:txBody>
      </p:sp>
      <p:pic>
        <p:nvPicPr>
          <p:cNvPr id="1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B0C23">
              <a:alpha val="80000"/>
            </a:srgbClr>
          </a:solidFill>
          <a:ln/>
        </p:spPr>
      </p:sp>
      <p:sp>
        <p:nvSpPr>
          <p:cNvPr id="6" name="Text 2"/>
          <p:cNvSpPr/>
          <p:nvPr/>
        </p:nvSpPr>
        <p:spPr>
          <a:xfrm>
            <a:off x="2624376" y="802362"/>
            <a:ext cx="9381649" cy="2083118"/>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Comparison of Binomial Distributions with Other Probability Distributions</a:t>
            </a:r>
            <a:endParaRPr lang="en-US" sz="4374" dirty="0"/>
          </a:p>
        </p:txBody>
      </p:sp>
      <p:sp>
        <p:nvSpPr>
          <p:cNvPr id="7" name="Shape 3"/>
          <p:cNvSpPr/>
          <p:nvPr/>
        </p:nvSpPr>
        <p:spPr>
          <a:xfrm>
            <a:off x="7293054" y="3218736"/>
            <a:ext cx="44410" cy="4208383"/>
          </a:xfrm>
          <a:prstGeom prst="roundRect">
            <a:avLst>
              <a:gd name="adj" fmla="val 225151"/>
            </a:avLst>
          </a:prstGeom>
          <a:solidFill>
            <a:srgbClr val="643557"/>
          </a:solidFill>
          <a:ln/>
        </p:spPr>
      </p:sp>
      <p:sp>
        <p:nvSpPr>
          <p:cNvPr id="8" name="Shape 4"/>
          <p:cNvSpPr/>
          <p:nvPr/>
        </p:nvSpPr>
        <p:spPr>
          <a:xfrm>
            <a:off x="7565172" y="3620036"/>
            <a:ext cx="777597" cy="44410"/>
          </a:xfrm>
          <a:prstGeom prst="roundRect">
            <a:avLst>
              <a:gd name="adj" fmla="val 225151"/>
            </a:avLst>
          </a:prstGeom>
          <a:solidFill>
            <a:srgbClr val="643557"/>
          </a:solidFill>
          <a:ln/>
        </p:spPr>
      </p:sp>
      <p:sp>
        <p:nvSpPr>
          <p:cNvPr id="9" name="Shape 5"/>
          <p:cNvSpPr/>
          <p:nvPr/>
        </p:nvSpPr>
        <p:spPr>
          <a:xfrm>
            <a:off x="7065228" y="3392329"/>
            <a:ext cx="499943" cy="499943"/>
          </a:xfrm>
          <a:prstGeom prst="roundRect">
            <a:avLst>
              <a:gd name="adj" fmla="val 20000"/>
            </a:avLst>
          </a:prstGeom>
          <a:solidFill>
            <a:srgbClr val="542C49"/>
          </a:solidFill>
          <a:ln w="13811">
            <a:solidFill>
              <a:srgbClr val="643557"/>
            </a:solidFill>
            <a:prstDash val="solid"/>
          </a:ln>
        </p:spPr>
      </p:sp>
      <p:sp>
        <p:nvSpPr>
          <p:cNvPr id="10" name="Text 6"/>
          <p:cNvSpPr/>
          <p:nvPr/>
        </p:nvSpPr>
        <p:spPr>
          <a:xfrm>
            <a:off x="7254180" y="3434001"/>
            <a:ext cx="1219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11" name="Text 7"/>
          <p:cNvSpPr/>
          <p:nvPr/>
        </p:nvSpPr>
        <p:spPr>
          <a:xfrm>
            <a:off x="8537258" y="3440906"/>
            <a:ext cx="281178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Binomial Distribution</a:t>
            </a:r>
            <a:endParaRPr lang="en-US" sz="2187" dirty="0"/>
          </a:p>
        </p:txBody>
      </p:sp>
      <p:sp>
        <p:nvSpPr>
          <p:cNvPr id="12" name="Text 8"/>
          <p:cNvSpPr/>
          <p:nvPr/>
        </p:nvSpPr>
        <p:spPr>
          <a:xfrm>
            <a:off x="8537258" y="3921323"/>
            <a:ext cx="3468767" cy="710803"/>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Deal with discrete outcomes and a fixed number of trials.</a:t>
            </a:r>
            <a:endParaRPr lang="en-US" sz="1750" dirty="0"/>
          </a:p>
        </p:txBody>
      </p:sp>
      <p:sp>
        <p:nvSpPr>
          <p:cNvPr id="13" name="Shape 9"/>
          <p:cNvSpPr/>
          <p:nvPr/>
        </p:nvSpPr>
        <p:spPr>
          <a:xfrm>
            <a:off x="6287631" y="4730889"/>
            <a:ext cx="777597" cy="44410"/>
          </a:xfrm>
          <a:prstGeom prst="roundRect">
            <a:avLst>
              <a:gd name="adj" fmla="val 225151"/>
            </a:avLst>
          </a:prstGeom>
          <a:solidFill>
            <a:srgbClr val="643557"/>
          </a:solidFill>
          <a:ln/>
        </p:spPr>
      </p:sp>
      <p:sp>
        <p:nvSpPr>
          <p:cNvPr id="14" name="Shape 10"/>
          <p:cNvSpPr/>
          <p:nvPr/>
        </p:nvSpPr>
        <p:spPr>
          <a:xfrm>
            <a:off x="7065228" y="4503182"/>
            <a:ext cx="499943" cy="499943"/>
          </a:xfrm>
          <a:prstGeom prst="roundRect">
            <a:avLst>
              <a:gd name="adj" fmla="val 20000"/>
            </a:avLst>
          </a:prstGeom>
          <a:solidFill>
            <a:srgbClr val="542C49"/>
          </a:solidFill>
          <a:ln w="13811">
            <a:solidFill>
              <a:srgbClr val="643557"/>
            </a:solidFill>
            <a:prstDash val="solid"/>
          </a:ln>
        </p:spPr>
      </p:sp>
      <p:sp>
        <p:nvSpPr>
          <p:cNvPr id="15" name="Text 11"/>
          <p:cNvSpPr/>
          <p:nvPr/>
        </p:nvSpPr>
        <p:spPr>
          <a:xfrm>
            <a:off x="7216080" y="4544854"/>
            <a:ext cx="1981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6" name="Text 12"/>
          <p:cNvSpPr/>
          <p:nvPr/>
        </p:nvSpPr>
        <p:spPr>
          <a:xfrm>
            <a:off x="3479483" y="4551759"/>
            <a:ext cx="2613660" cy="347186"/>
          </a:xfrm>
          <a:prstGeom prst="rect">
            <a:avLst/>
          </a:prstGeom>
          <a:noFill/>
          <a:ln/>
        </p:spPr>
        <p:txBody>
          <a:bodyPr wrap="none" rtlCol="0" anchor="t"/>
          <a:lstStyle/>
          <a:p>
            <a:pPr algn="r" indent="0" marL="0">
              <a:lnSpc>
                <a:spcPts val="2734"/>
              </a:lnSpc>
              <a:buNone/>
            </a:pPr>
            <a:r>
              <a:rPr lang="en-US" sz="2187" dirty="0">
                <a:solidFill>
                  <a:srgbClr val="DAD8E9"/>
                </a:solidFill>
                <a:latin typeface="Prompt" pitchFamily="34" charset="0"/>
                <a:ea typeface="Prompt" pitchFamily="34" charset="-122"/>
                <a:cs typeface="Prompt" pitchFamily="34" charset="-120"/>
              </a:rPr>
              <a:t>Normal Distribution</a:t>
            </a:r>
            <a:endParaRPr lang="en-US" sz="2187" dirty="0"/>
          </a:p>
        </p:txBody>
      </p:sp>
      <p:sp>
        <p:nvSpPr>
          <p:cNvPr id="17" name="Text 13"/>
          <p:cNvSpPr/>
          <p:nvPr/>
        </p:nvSpPr>
        <p:spPr>
          <a:xfrm>
            <a:off x="2624376" y="5032177"/>
            <a:ext cx="3468767" cy="1066205"/>
          </a:xfrm>
          <a:prstGeom prst="rect">
            <a:avLst/>
          </a:prstGeom>
          <a:noFill/>
          <a:ln/>
        </p:spPr>
        <p:txBody>
          <a:bodyPr wrap="square" rtlCol="0" anchor="t"/>
          <a:lstStyle/>
          <a:p>
            <a:pPr algn="r" indent="0" marL="0">
              <a:lnSpc>
                <a:spcPts val="2799"/>
              </a:lnSpc>
              <a:buNone/>
            </a:pPr>
            <a:r>
              <a:rPr lang="en-US" sz="1750" dirty="0">
                <a:solidFill>
                  <a:srgbClr val="DAD8E9"/>
                </a:solidFill>
                <a:latin typeface="Mukta" pitchFamily="34" charset="0"/>
                <a:ea typeface="Mukta" pitchFamily="34" charset="-122"/>
                <a:cs typeface="Mukta" pitchFamily="34" charset="-120"/>
              </a:rPr>
              <a:t>Deal with continuous outcomes and are used for data that follows a bell-shaped curve.</a:t>
            </a:r>
            <a:endParaRPr lang="en-US" sz="1750" dirty="0"/>
          </a:p>
        </p:txBody>
      </p:sp>
      <p:sp>
        <p:nvSpPr>
          <p:cNvPr id="18" name="Shape 14"/>
          <p:cNvSpPr/>
          <p:nvPr/>
        </p:nvSpPr>
        <p:spPr>
          <a:xfrm>
            <a:off x="7565172" y="5837456"/>
            <a:ext cx="777597" cy="44410"/>
          </a:xfrm>
          <a:prstGeom prst="roundRect">
            <a:avLst>
              <a:gd name="adj" fmla="val 225151"/>
            </a:avLst>
          </a:prstGeom>
          <a:solidFill>
            <a:srgbClr val="643557"/>
          </a:solidFill>
          <a:ln/>
        </p:spPr>
      </p:sp>
      <p:sp>
        <p:nvSpPr>
          <p:cNvPr id="19" name="Shape 15"/>
          <p:cNvSpPr/>
          <p:nvPr/>
        </p:nvSpPr>
        <p:spPr>
          <a:xfrm>
            <a:off x="7065228" y="5609749"/>
            <a:ext cx="499943" cy="499943"/>
          </a:xfrm>
          <a:prstGeom prst="roundRect">
            <a:avLst>
              <a:gd name="adj" fmla="val 20000"/>
            </a:avLst>
          </a:prstGeom>
          <a:solidFill>
            <a:srgbClr val="542C49"/>
          </a:solidFill>
          <a:ln w="13811">
            <a:solidFill>
              <a:srgbClr val="643557"/>
            </a:solidFill>
            <a:prstDash val="solid"/>
          </a:ln>
        </p:spPr>
      </p:sp>
      <p:sp>
        <p:nvSpPr>
          <p:cNvPr id="20" name="Text 16"/>
          <p:cNvSpPr/>
          <p:nvPr/>
        </p:nvSpPr>
        <p:spPr>
          <a:xfrm>
            <a:off x="7219890" y="5651421"/>
            <a:ext cx="19050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21" name="Text 17"/>
          <p:cNvSpPr/>
          <p:nvPr/>
        </p:nvSpPr>
        <p:spPr>
          <a:xfrm>
            <a:off x="8537258" y="5658326"/>
            <a:ext cx="267462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Poisson Distribution</a:t>
            </a:r>
            <a:endParaRPr lang="en-US" sz="2187" dirty="0"/>
          </a:p>
        </p:txBody>
      </p:sp>
      <p:sp>
        <p:nvSpPr>
          <p:cNvPr id="22" name="Text 18"/>
          <p:cNvSpPr/>
          <p:nvPr/>
        </p:nvSpPr>
        <p:spPr>
          <a:xfrm>
            <a:off x="8537258" y="6138743"/>
            <a:ext cx="3468767" cy="1066205"/>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Deal with rare events and describe the number of events occurring in a fixed interval of time or space.</a:t>
            </a:r>
            <a:endParaRPr lang="en-US" sz="1750" dirty="0"/>
          </a:p>
        </p:txBody>
      </p:sp>
      <p:pic>
        <p:nvPicPr>
          <p:cNvPr id="2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B0C23">
              <a:alpha val="80000"/>
            </a:srgbClr>
          </a:solidFill>
          <a:ln/>
        </p:spPr>
      </p:sp>
      <p:sp>
        <p:nvSpPr>
          <p:cNvPr id="6" name="Text 2"/>
          <p:cNvSpPr/>
          <p:nvPr/>
        </p:nvSpPr>
        <p:spPr>
          <a:xfrm>
            <a:off x="2624376" y="1297543"/>
            <a:ext cx="9381649"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Limitations of Binomial Distributions</a:t>
            </a:r>
            <a:endParaRPr lang="en-US" sz="4374" dirty="0"/>
          </a:p>
        </p:txBody>
      </p:sp>
      <p:sp>
        <p:nvSpPr>
          <p:cNvPr id="7" name="Shape 3"/>
          <p:cNvSpPr/>
          <p:nvPr/>
        </p:nvSpPr>
        <p:spPr>
          <a:xfrm>
            <a:off x="2624376" y="3193137"/>
            <a:ext cx="499943" cy="499943"/>
          </a:xfrm>
          <a:prstGeom prst="roundRect">
            <a:avLst>
              <a:gd name="adj" fmla="val 20000"/>
            </a:avLst>
          </a:prstGeom>
          <a:solidFill>
            <a:srgbClr val="542C49"/>
          </a:solidFill>
          <a:ln w="13811">
            <a:solidFill>
              <a:srgbClr val="643557"/>
            </a:solidFill>
            <a:prstDash val="solid"/>
          </a:ln>
        </p:spPr>
      </p:sp>
      <p:sp>
        <p:nvSpPr>
          <p:cNvPr id="8" name="Text 4"/>
          <p:cNvSpPr/>
          <p:nvPr/>
        </p:nvSpPr>
        <p:spPr>
          <a:xfrm>
            <a:off x="2813328" y="3234809"/>
            <a:ext cx="1219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9" name="Text 5"/>
          <p:cNvSpPr/>
          <p:nvPr/>
        </p:nvSpPr>
        <p:spPr>
          <a:xfrm>
            <a:off x="3346490" y="3269456"/>
            <a:ext cx="2256949" cy="1041559"/>
          </a:xfrm>
          <a:prstGeom prst="rect">
            <a:avLst/>
          </a:prstGeom>
          <a:noFill/>
          <a:ln/>
        </p:spPr>
        <p:txBody>
          <a:bodyPr wrap="squar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Independent Trials Assumption</a:t>
            </a:r>
            <a:endParaRPr lang="en-US" sz="2187" dirty="0"/>
          </a:p>
        </p:txBody>
      </p:sp>
      <p:sp>
        <p:nvSpPr>
          <p:cNvPr id="10" name="Text 6"/>
          <p:cNvSpPr/>
          <p:nvPr/>
        </p:nvSpPr>
        <p:spPr>
          <a:xfrm>
            <a:off x="3346490" y="4444246"/>
            <a:ext cx="2256949" cy="1777008"/>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Binomial distributions assume that each trial is independent, which may not always be the case in real-world scenarios.</a:t>
            </a:r>
            <a:endParaRPr lang="en-US" sz="1750" dirty="0"/>
          </a:p>
        </p:txBody>
      </p:sp>
      <p:sp>
        <p:nvSpPr>
          <p:cNvPr id="11" name="Shape 7"/>
          <p:cNvSpPr/>
          <p:nvPr/>
        </p:nvSpPr>
        <p:spPr>
          <a:xfrm>
            <a:off x="5825609" y="3193137"/>
            <a:ext cx="499943" cy="499943"/>
          </a:xfrm>
          <a:prstGeom prst="roundRect">
            <a:avLst>
              <a:gd name="adj" fmla="val 20000"/>
            </a:avLst>
          </a:prstGeom>
          <a:solidFill>
            <a:srgbClr val="542C49"/>
          </a:solidFill>
          <a:ln w="13811">
            <a:solidFill>
              <a:srgbClr val="643557"/>
            </a:solidFill>
            <a:prstDash val="solid"/>
          </a:ln>
        </p:spPr>
      </p:sp>
      <p:sp>
        <p:nvSpPr>
          <p:cNvPr id="12" name="Text 8"/>
          <p:cNvSpPr/>
          <p:nvPr/>
        </p:nvSpPr>
        <p:spPr>
          <a:xfrm>
            <a:off x="5976461" y="3234809"/>
            <a:ext cx="1981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3" name="Text 9"/>
          <p:cNvSpPr/>
          <p:nvPr/>
        </p:nvSpPr>
        <p:spPr>
          <a:xfrm>
            <a:off x="6547723" y="3269456"/>
            <a:ext cx="2256949" cy="694373"/>
          </a:xfrm>
          <a:prstGeom prst="rect">
            <a:avLst/>
          </a:prstGeom>
          <a:noFill/>
          <a:ln/>
        </p:spPr>
        <p:txBody>
          <a:bodyPr wrap="squar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Fixed Number of Trials</a:t>
            </a:r>
            <a:endParaRPr lang="en-US" sz="2187" dirty="0"/>
          </a:p>
        </p:txBody>
      </p:sp>
      <p:sp>
        <p:nvSpPr>
          <p:cNvPr id="14" name="Text 10"/>
          <p:cNvSpPr/>
          <p:nvPr/>
        </p:nvSpPr>
        <p:spPr>
          <a:xfrm>
            <a:off x="6547723" y="4097060"/>
            <a:ext cx="2256949" cy="2132409"/>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requirement of a fixed number of trials limits the application of binomial distributions in cases where the number of trials is unknown.</a:t>
            </a:r>
            <a:endParaRPr lang="en-US" sz="1750" dirty="0"/>
          </a:p>
        </p:txBody>
      </p:sp>
      <p:sp>
        <p:nvSpPr>
          <p:cNvPr id="15" name="Shape 11"/>
          <p:cNvSpPr/>
          <p:nvPr/>
        </p:nvSpPr>
        <p:spPr>
          <a:xfrm>
            <a:off x="9026843" y="3193137"/>
            <a:ext cx="499943" cy="499943"/>
          </a:xfrm>
          <a:prstGeom prst="roundRect">
            <a:avLst>
              <a:gd name="adj" fmla="val 20000"/>
            </a:avLst>
          </a:prstGeom>
          <a:solidFill>
            <a:srgbClr val="542C49"/>
          </a:solidFill>
          <a:ln w="13811">
            <a:solidFill>
              <a:srgbClr val="643557"/>
            </a:solidFill>
            <a:prstDash val="solid"/>
          </a:ln>
        </p:spPr>
      </p:sp>
      <p:sp>
        <p:nvSpPr>
          <p:cNvPr id="16" name="Text 12"/>
          <p:cNvSpPr/>
          <p:nvPr/>
        </p:nvSpPr>
        <p:spPr>
          <a:xfrm>
            <a:off x="9181505" y="3234809"/>
            <a:ext cx="19050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17" name="Text 13"/>
          <p:cNvSpPr/>
          <p:nvPr/>
        </p:nvSpPr>
        <p:spPr>
          <a:xfrm>
            <a:off x="9748957" y="3269456"/>
            <a:ext cx="2256949" cy="1041559"/>
          </a:xfrm>
          <a:prstGeom prst="rect">
            <a:avLst/>
          </a:prstGeom>
          <a:noFill/>
          <a:ln/>
        </p:spPr>
        <p:txBody>
          <a:bodyPr wrap="squar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Constant Probability Assumption</a:t>
            </a:r>
            <a:endParaRPr lang="en-US" sz="2187" dirty="0"/>
          </a:p>
        </p:txBody>
      </p:sp>
      <p:sp>
        <p:nvSpPr>
          <p:cNvPr id="18" name="Text 14"/>
          <p:cNvSpPr/>
          <p:nvPr/>
        </p:nvSpPr>
        <p:spPr>
          <a:xfrm>
            <a:off x="9748957" y="4444246"/>
            <a:ext cx="2256949" cy="2487811"/>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Binomial distributions assume that the probability of success remains constant across all trials, which may not hold true in some situations.</a:t>
            </a:r>
            <a:endParaRPr lang="en-US" sz="1750" dirty="0"/>
          </a:p>
        </p:txBody>
      </p:sp>
      <p:pic>
        <p:nvPicPr>
          <p:cNvPr id="1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890123"/>
            <a:ext cx="685800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Conclusion and Summary</a:t>
            </a:r>
            <a:endParaRPr lang="en-US" sz="4374" dirty="0"/>
          </a:p>
        </p:txBody>
      </p:sp>
      <p:sp>
        <p:nvSpPr>
          <p:cNvPr id="6" name="Text 2"/>
          <p:cNvSpPr/>
          <p:nvPr/>
        </p:nvSpPr>
        <p:spPr>
          <a:xfrm>
            <a:off x="6319599" y="3917752"/>
            <a:ext cx="7477601"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Binomial distributions play a crucial role in probability theory and statistics. They are widely used for modeling and analyzing discrete random variables with fixed number of trials and constant probability. Understanding their properties, applications, and limitations can provide valuable insights in various fields.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2023-12-10T12:27:25Z</dcterms:created>
  <dcterms:modified xsi:type="dcterms:W3CDTF">2023-12-10T12:27:25Z</dcterms:modified>
</cp:coreProperties>
</file>